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6" r:id="rId9"/>
    <p:sldId id="267" r:id="rId10"/>
    <p:sldId id="263" r:id="rId11"/>
    <p:sldId id="264" r:id="rId12"/>
    <p:sldId id="265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0" d="100"/>
          <a:sy n="40" d="100"/>
        </p:scale>
        <p:origin x="78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8/16/2022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8/16/2022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8/16/2022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8/16/2022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8/16/2022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8/16/2022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8/16/2022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8/16/2022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8/16/2022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8/16/2022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8/16/2022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8/16/2022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8/16/2022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8/16/2022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8/16/2022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8/16/2022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8/16/2022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8/16/2022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FB9E17-CF08-4A3C-9AEA-C554BA6B18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Oogsten en verwerken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3784D3C-FE6D-48D0-9A6F-53E3EC061B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Week 1</a:t>
            </a:r>
          </a:p>
        </p:txBody>
      </p:sp>
    </p:spTree>
    <p:extLst>
      <p:ext uri="{BB962C8B-B14F-4D97-AF65-F5344CB8AC3E}">
        <p14:creationId xmlns:p14="http://schemas.microsoft.com/office/powerpoint/2010/main" val="2389951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E6B03C-503D-4A75-AE16-7A0A42ED4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Praktijkopdracht 1.4 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71BED6-3956-4562-9DD2-AF89B82C4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Deze opdracht bestaat uit drie vragen voor je stagebegeleider/chef</a:t>
            </a:r>
          </a:p>
        </p:txBody>
      </p:sp>
    </p:spTree>
    <p:extLst>
      <p:ext uri="{BB962C8B-B14F-4D97-AF65-F5344CB8AC3E}">
        <p14:creationId xmlns:p14="http://schemas.microsoft.com/office/powerpoint/2010/main" val="2806444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F874EE-7531-41EE-A8A3-C8DC2C806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Schoolopdracht 2.1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4001AD-E1BD-4DA7-A635-5F9357EFD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31750" lvl="0" indent="-342900" algn="just">
              <a:lnSpc>
                <a:spcPct val="112000"/>
              </a:lnSpc>
              <a:buFont typeface="+mj-lt"/>
              <a:buAutoNum type="alphaUcPeriod"/>
            </a:pPr>
            <a:r>
              <a:rPr lang="nl-N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Stel jezelf vijf vragen over diverse fruitgewassen. Dat doen al je medeleerlingen ook. Inventariseer de vragen en verdeel ze over de klas.</a:t>
            </a:r>
            <a:endParaRPr lang="nl-NL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31750" lvl="0" indent="-342900" algn="just">
              <a:lnSpc>
                <a:spcPct val="112000"/>
              </a:lnSpc>
              <a:spcAft>
                <a:spcPts val="105"/>
              </a:spcAft>
              <a:buFont typeface="+mj-lt"/>
              <a:buAutoNum type="alphaUcPeriod"/>
            </a:pPr>
            <a:r>
              <a:rPr lang="nl-N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Zoek de antwoorden op in de Rassenlijst.</a:t>
            </a:r>
            <a:endParaRPr lang="nl-NL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31750" algn="just">
              <a:lnSpc>
                <a:spcPct val="112000"/>
              </a:lnSpc>
              <a:spcAft>
                <a:spcPts val="105"/>
              </a:spcAft>
            </a:pPr>
            <a:r>
              <a:rPr lang="nl-N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nl-NL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9156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C1D70F-64D6-4B44-AF56-6F4737642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Schoolopdracht 2.2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7CD4D0-ED85-4AA6-800B-267495D16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pPr marL="0" indent="0">
              <a:buNone/>
            </a:pPr>
            <a:r>
              <a:rPr lang="nl-NL" dirty="0"/>
              <a:t>Stel, jij moet op je praktijkbedrijf een perceel van 2 ha inplanten. Hoe ga je te werk? </a:t>
            </a:r>
          </a:p>
          <a:p>
            <a:r>
              <a:rPr lang="nl-NL" dirty="0"/>
              <a:t>A.	Maak een teeltplan voor deze oppervlakte en geef aan voor welke soorten en rassen je kiest. Houd rekening met de bestaande aanplant.</a:t>
            </a:r>
          </a:p>
          <a:p>
            <a:r>
              <a:rPr lang="nl-NL" dirty="0"/>
              <a:t>B.	Wat ga je rooien en waarom? </a:t>
            </a:r>
          </a:p>
          <a:p>
            <a:r>
              <a:rPr lang="nl-NL" dirty="0"/>
              <a:t>C.	Geef bij elke keuze twee redenen. </a:t>
            </a:r>
          </a:p>
          <a:p>
            <a:r>
              <a:rPr lang="nl-NL" dirty="0"/>
              <a:t>D.	Overleg je teeltplan met je praktijkopleider en lever het in bij je docent.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7763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6ED079-280E-48B5-A542-A4D810E42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Gewasbescherming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2039769-386E-4CD9-BC6C-C91412DD0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5048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7C3643-88D9-4044-91E3-64B318025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Indeling lessen woensdag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EFAECA-7BA2-4530-AA9F-0195B001F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MAP bestaat uit:</a:t>
            </a:r>
          </a:p>
          <a:p>
            <a:r>
              <a:rPr lang="nl-NL" dirty="0"/>
              <a:t>Schoolopdrachten</a:t>
            </a:r>
          </a:p>
          <a:p>
            <a:r>
              <a:rPr lang="nl-NL" dirty="0"/>
              <a:t>Praktijkopdrachten</a:t>
            </a:r>
          </a:p>
          <a:p>
            <a:r>
              <a:rPr lang="nl-NL" dirty="0"/>
              <a:t>Werkplekopdrachten </a:t>
            </a:r>
          </a:p>
          <a:p>
            <a:endParaRPr lang="nl-NL" dirty="0"/>
          </a:p>
          <a:p>
            <a:r>
              <a:rPr lang="nl-NL" dirty="0"/>
              <a:t>Einde periode is er een assessment en een kennistoets. </a:t>
            </a:r>
          </a:p>
          <a:p>
            <a:r>
              <a:rPr lang="nl-NL" dirty="0"/>
              <a:t>De opdrachten, assessment en de  toets maken samen het eindcijfer</a:t>
            </a:r>
          </a:p>
        </p:txBody>
      </p:sp>
    </p:spTree>
    <p:extLst>
      <p:ext uri="{BB962C8B-B14F-4D97-AF65-F5344CB8AC3E}">
        <p14:creationId xmlns:p14="http://schemas.microsoft.com/office/powerpoint/2010/main" val="553524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A3AB90-2973-41F0-B870-028B1FF19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Geschiedenis Fruitteelt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BECEBF8F-0122-43B0-9AF0-180EA0CC76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70841" y="2791142"/>
            <a:ext cx="4825159" cy="3541078"/>
          </a:xfrm>
        </p:spPr>
        <p:txBody>
          <a:bodyPr>
            <a:normAutofit/>
          </a:bodyPr>
          <a:lstStyle/>
          <a:p>
            <a:r>
              <a:rPr lang="nl-NL" dirty="0"/>
              <a:t>Hoogstamboomgaarden</a:t>
            </a:r>
          </a:p>
          <a:p>
            <a:endParaRPr lang="nl-NL" dirty="0"/>
          </a:p>
          <a:p>
            <a:r>
              <a:rPr lang="nl-NL" dirty="0" err="1"/>
              <a:t>Beurtjarig</a:t>
            </a:r>
            <a:endParaRPr lang="nl-NL" dirty="0"/>
          </a:p>
          <a:p>
            <a:endParaRPr lang="nl-NL" dirty="0"/>
          </a:p>
          <a:p>
            <a:r>
              <a:rPr lang="nl-NL" dirty="0"/>
              <a:t>Oneerlijke concurrentie 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Geïntegreerde en milieubewuste teelt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1026" name="Picture 2" descr="3 dingen die je moet weten over hoogstamboomgaarden">
            <a:extLst>
              <a:ext uri="{FF2B5EF4-FFF2-40B4-BE49-F238E27FC236}">
                <a16:creationId xmlns:a16="http://schemas.microsoft.com/office/drawing/2014/main" id="{94270503-C76B-4CBF-8285-CC227398A3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620" y="2791142"/>
            <a:ext cx="31242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5738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DEE1AD30-5110-44A9-B988-CC82403FD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Fruitteeltgebieden </a:t>
            </a: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8AFDBB11-CC08-4A54-9790-FAB1886C0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18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Gelders en Utrechts rivierengebied</a:t>
            </a:r>
            <a:endParaRPr lang="nl-NL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nl-NL" sz="18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Zeeland, Zuid-Hollandse eilanden en West-Noord-Brabant</a:t>
            </a:r>
            <a:endParaRPr lang="nl-NL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nl-NL" sz="18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IJsselmeerpolders</a:t>
            </a:r>
            <a:endParaRPr lang="nl-NL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nl-NL" sz="18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Noord-Holland</a:t>
            </a:r>
            <a:endParaRPr lang="nl-NL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nl-NL" sz="18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Midden- en Zuid-Limburg en Oost-West-Brabant</a:t>
            </a:r>
            <a:endParaRPr lang="nl-NL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491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E8990A-1CC6-46C9-8C4D-A12C8B516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Hoofdstuk 2: Sortiment kennis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E639E0-B115-4303-91C2-620481527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23820"/>
            <a:ext cx="6056836" cy="3639820"/>
          </a:xfrm>
        </p:spPr>
        <p:txBody>
          <a:bodyPr/>
          <a:lstStyle/>
          <a:p>
            <a:r>
              <a:rPr lang="nl-NL" dirty="0"/>
              <a:t>Plaats fruitgewas in het plantenrijk</a:t>
            </a:r>
          </a:p>
          <a:p>
            <a:r>
              <a:rPr lang="nl-NL" dirty="0"/>
              <a:t>Indeling van fruitgewassen</a:t>
            </a:r>
          </a:p>
          <a:p>
            <a:r>
              <a:rPr lang="nl-NL" dirty="0"/>
              <a:t>Praktijkopdracht 1.4 </a:t>
            </a:r>
          </a:p>
          <a:p>
            <a:r>
              <a:rPr lang="nl-NL" dirty="0"/>
              <a:t>Schoolopdracht 2.2 en 2.3 </a:t>
            </a:r>
          </a:p>
          <a:p>
            <a:r>
              <a:rPr lang="nl-NL" dirty="0"/>
              <a:t>Gewasbescherming </a:t>
            </a:r>
          </a:p>
        </p:txBody>
      </p:sp>
      <p:pic>
        <p:nvPicPr>
          <p:cNvPr id="2052" name="Picture 4" descr="19de Rassenlijst Grootfruit: pitfruit, steenfruit en noten (appel, peer,  kweepeer, kers, pruim, hazelaar en walnoot). Aanbevolen fruitboek en  fruitrassen voor beroepsfruittelers.">
            <a:extLst>
              <a:ext uri="{FF2B5EF4-FFF2-40B4-BE49-F238E27FC236}">
                <a16:creationId xmlns:a16="http://schemas.microsoft.com/office/drawing/2014/main" id="{4AD78F91-405E-4EBA-AE0B-1AE393A010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1100" y="2603500"/>
            <a:ext cx="2853690" cy="4083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4285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1F9CDC-46DC-4DC8-A9FA-DBDBE5B4C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614687" cy="969432"/>
          </a:xfrm>
        </p:spPr>
        <p:txBody>
          <a:bodyPr/>
          <a:lstStyle/>
          <a:p>
            <a:r>
              <a:rPr lang="nl-NL" dirty="0"/>
              <a:t>Plaats fruitgewas in het plantenrijk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14B447-2569-41A0-AF75-015332B12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5293971" cy="3280832"/>
          </a:xfrm>
        </p:spPr>
        <p:txBody>
          <a:bodyPr>
            <a:normAutofit fontScale="85000" lnSpcReduction="20000"/>
          </a:bodyPr>
          <a:lstStyle/>
          <a:p>
            <a:r>
              <a:rPr lang="nl-NL" dirty="0"/>
              <a:t>Zweedse bioloog </a:t>
            </a:r>
            <a:r>
              <a:rPr lang="nl-NL" dirty="0" err="1"/>
              <a:t>Linneaus</a:t>
            </a:r>
            <a:r>
              <a:rPr lang="nl-NL" dirty="0"/>
              <a:t> – alle fruitgewassen Latijnse naam</a:t>
            </a:r>
          </a:p>
          <a:p>
            <a:pPr marL="342900" marR="69850" lvl="0" indent="-342900" algn="l">
              <a:lnSpc>
                <a:spcPct val="112000"/>
              </a:lnSpc>
              <a:spcAft>
                <a:spcPts val="115"/>
              </a:spcAft>
              <a:buFont typeface="Symbol" panose="05050102010706020507" pitchFamily="18" charset="2"/>
              <a:buChar char=""/>
            </a:pPr>
            <a:r>
              <a:rPr lang="nl-N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appel Golden </a:t>
            </a:r>
            <a:r>
              <a:rPr lang="nl-N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Delicious</a:t>
            </a:r>
            <a:r>
              <a:rPr lang="nl-N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= Malus </a:t>
            </a:r>
            <a:r>
              <a:rPr lang="nl-N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pumila</a:t>
            </a:r>
            <a:r>
              <a:rPr lang="nl-N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‘Golden </a:t>
            </a:r>
            <a:r>
              <a:rPr lang="nl-N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Delicious</a:t>
            </a:r>
            <a:r>
              <a:rPr lang="nl-N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’;</a:t>
            </a:r>
            <a:endParaRPr lang="nl-NL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69850" lvl="0" indent="-342900" algn="l">
              <a:lnSpc>
                <a:spcPct val="112000"/>
              </a:lnSpc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nl-N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pruim </a:t>
            </a:r>
            <a:r>
              <a:rPr lang="nl-N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Opal</a:t>
            </a:r>
            <a:r>
              <a:rPr lang="nl-N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= Prunus </a:t>
            </a:r>
            <a:r>
              <a:rPr lang="nl-N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domestica</a:t>
            </a:r>
            <a:r>
              <a:rPr lang="nl-N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‘</a:t>
            </a:r>
            <a:r>
              <a:rPr lang="nl-N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Opal</a:t>
            </a:r>
            <a:r>
              <a:rPr lang="nl-N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’;</a:t>
            </a:r>
            <a:endParaRPr lang="nl-NL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69850" lvl="0" indent="-342900" algn="l">
              <a:lnSpc>
                <a:spcPct val="112000"/>
              </a:lnSpc>
              <a:spcAft>
                <a:spcPts val="115"/>
              </a:spcAft>
              <a:buFont typeface="Symbol" panose="05050102010706020507" pitchFamily="18" charset="2"/>
              <a:buChar char=""/>
            </a:pPr>
            <a:r>
              <a:rPr lang="en-GB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framboos</a:t>
            </a: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Malling</a:t>
            </a: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Promise = Rubus </a:t>
            </a:r>
            <a:r>
              <a:rPr lang="en-GB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idaeus</a:t>
            </a: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‘</a:t>
            </a:r>
            <a:r>
              <a:rPr lang="en-GB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Malling</a:t>
            </a: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Promise’;</a:t>
            </a:r>
            <a:endParaRPr lang="nl-NL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69850" lvl="0" indent="-342900" algn="l">
              <a:lnSpc>
                <a:spcPct val="112000"/>
              </a:lnSpc>
              <a:spcAft>
                <a:spcPts val="1370"/>
              </a:spcAft>
              <a:buFont typeface="Symbol" panose="05050102010706020507" pitchFamily="18" charset="2"/>
              <a:buChar char=""/>
            </a:pPr>
            <a:r>
              <a:rPr lang="en-GB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blauwe</a:t>
            </a: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bes</a:t>
            </a: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Bluecrop</a:t>
            </a: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= Vaccinium </a:t>
            </a:r>
            <a:r>
              <a:rPr lang="en-GB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corymbosum</a:t>
            </a: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‘</a:t>
            </a:r>
            <a:r>
              <a:rPr lang="en-GB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Bluecrop</a:t>
            </a: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’;</a:t>
            </a:r>
            <a:endParaRPr lang="nl-NL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69850" lvl="0" indent="-342900" algn="l">
              <a:lnSpc>
                <a:spcPct val="112000"/>
              </a:lnSpc>
              <a:spcAft>
                <a:spcPts val="137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rode </a:t>
            </a:r>
            <a:r>
              <a:rPr lang="en-GB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bes</a:t>
            </a: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Roodneus</a:t>
            </a: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= Ribes rubrum ‘</a:t>
            </a:r>
            <a:r>
              <a:rPr lang="en-GB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Roodneus</a:t>
            </a:r>
            <a:r>
              <a:rPr lang="en-GB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’.</a:t>
            </a:r>
            <a:endParaRPr lang="nl-NL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 dirty="0"/>
          </a:p>
          <a:p>
            <a:endParaRPr lang="nl-NL" dirty="0"/>
          </a:p>
        </p:txBody>
      </p:sp>
      <p:pic>
        <p:nvPicPr>
          <p:cNvPr id="3074" name="Picture 2" descr="Carl Von Linné Zweeds Bioloog Stockvectorkunst en meer beelden van Linnaeus  - Linnaeus, Bioloog, Ouderwets - iStock">
            <a:extLst>
              <a:ext uri="{FF2B5EF4-FFF2-40B4-BE49-F238E27FC236}">
                <a16:creationId xmlns:a16="http://schemas.microsoft.com/office/drawing/2014/main" id="{BF17F6AB-1DB8-4629-9AE1-4FD370F99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7495" y="2403256"/>
            <a:ext cx="3609551" cy="4199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9559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2BEDE3-AFB5-4E32-98B8-C42230D36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Indeling van fruitgewassen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CE7BEB8-639C-4CB7-96EC-35E184308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468032"/>
            <a:ext cx="8825659" cy="3416300"/>
          </a:xfrm>
        </p:spPr>
        <p:txBody>
          <a:bodyPr>
            <a:normAutofit/>
          </a:bodyPr>
          <a:lstStyle/>
          <a:p>
            <a:r>
              <a:rPr lang="nl-NL" dirty="0"/>
              <a:t>Meeste bedrijven gebruiken indeling fruitgewassen met Grootfruit en </a:t>
            </a:r>
            <a:r>
              <a:rPr lang="nl-NL" dirty="0" err="1"/>
              <a:t>Kleinfruit</a:t>
            </a:r>
            <a:endParaRPr lang="nl-NL" dirty="0"/>
          </a:p>
          <a:p>
            <a:r>
              <a:rPr lang="nl-NL" dirty="0"/>
              <a:t>Tweede indeling van fruitgewassen is onderscheidt maken tussen hard en </a:t>
            </a:r>
            <a:r>
              <a:rPr lang="nl-NL" dirty="0" err="1"/>
              <a:t>zachtfruit</a:t>
            </a:r>
            <a:endParaRPr lang="nl-NL" dirty="0"/>
          </a:p>
          <a:p>
            <a:r>
              <a:rPr lang="nl-NL" dirty="0"/>
              <a:t>Derde indeling van fruitgewassen is tussen de rassen, zoals: zomerrassen, herfstrassen en bewaarrassen.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30673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424F59-6E79-4CA9-843A-3E60FAE15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Indeling fruitgewassen deel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36E3F5E-B647-4CD1-8F93-496CE89EF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R="31750" algn="just">
              <a:lnSpc>
                <a:spcPct val="112000"/>
              </a:lnSpc>
              <a:spcAft>
                <a:spcPts val="105"/>
              </a:spcAft>
            </a:pPr>
            <a:r>
              <a:rPr lang="nl-NL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Grootfruit </a:t>
            </a:r>
            <a:r>
              <a:rPr lang="nl-N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kun je verdelen in:</a:t>
            </a:r>
            <a:endParaRPr lang="nl-NL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69850" lvl="0" indent="-342900" algn="just">
              <a:lnSpc>
                <a:spcPct val="112000"/>
              </a:lnSpc>
              <a:buFont typeface="Symbol" panose="05050102010706020507" pitchFamily="18" charset="2"/>
              <a:buChar char=""/>
            </a:pPr>
            <a:r>
              <a:rPr lang="nl-N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pitvruchten: appel en peer;</a:t>
            </a:r>
            <a:endParaRPr lang="nl-NL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69850" lvl="0" indent="-342900" algn="just">
              <a:lnSpc>
                <a:spcPct val="112000"/>
              </a:lnSpc>
              <a:spcAft>
                <a:spcPts val="1305"/>
              </a:spcAft>
              <a:buFont typeface="Symbol" panose="05050102010706020507" pitchFamily="18" charset="2"/>
              <a:buChar char=""/>
            </a:pPr>
            <a:r>
              <a:rPr lang="nl-N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steenvruchten: zoete kers, zure kers, pruim en perzik;</a:t>
            </a:r>
            <a:endParaRPr lang="nl-NL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69850" lvl="0" indent="-342900" algn="just">
              <a:lnSpc>
                <a:spcPct val="112000"/>
              </a:lnSpc>
              <a:spcAft>
                <a:spcPts val="1305"/>
              </a:spcAft>
              <a:buFont typeface="Symbol" panose="05050102010706020507" pitchFamily="18" charset="2"/>
              <a:buChar char=""/>
            </a:pPr>
            <a:r>
              <a:rPr lang="nl-N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nootvruchten: walnoot en hazelnoot.</a:t>
            </a:r>
            <a:endParaRPr lang="nl-NL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31750" algn="just">
              <a:lnSpc>
                <a:spcPct val="112000"/>
              </a:lnSpc>
              <a:spcAft>
                <a:spcPts val="105"/>
              </a:spcAft>
            </a:pPr>
            <a:r>
              <a:rPr lang="nl-NL" sz="1800" b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Kleinfruit</a:t>
            </a:r>
            <a:r>
              <a:rPr lang="nl-N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kun je verdelen in:</a:t>
            </a:r>
            <a:endParaRPr lang="nl-NL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69850" lvl="0" indent="-342900" algn="just">
              <a:lnSpc>
                <a:spcPct val="112000"/>
              </a:lnSpc>
              <a:spcAft>
                <a:spcPts val="430"/>
              </a:spcAft>
              <a:buFont typeface="Symbol" panose="05050102010706020507" pitchFamily="18" charset="2"/>
              <a:buChar char=""/>
            </a:pPr>
            <a:r>
              <a:rPr lang="nl-NL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besvruchten</a:t>
            </a:r>
            <a:r>
              <a:rPr lang="nl-N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: rode bes, witte bes, zwarte bes en kruisbes;</a:t>
            </a:r>
            <a:endParaRPr lang="nl-NL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69850" lvl="0" indent="-342900" algn="just">
              <a:lnSpc>
                <a:spcPct val="112000"/>
              </a:lnSpc>
              <a:spcAft>
                <a:spcPts val="430"/>
              </a:spcAft>
              <a:buFont typeface="Symbol" panose="05050102010706020507" pitchFamily="18" charset="2"/>
              <a:buChar char=""/>
            </a:pPr>
            <a:r>
              <a:rPr lang="nl-NL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verzamelvruchten: braam, framboos en moerbei.</a:t>
            </a:r>
            <a:endParaRPr lang="nl-NL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53519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588A15-6F79-433F-999F-852E243F9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Indeling fruitgewassen deel 3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EC9276-5988-4FB7-9FA2-F8793F6E8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Hardfruit en </a:t>
            </a:r>
            <a:r>
              <a:rPr lang="nl-NL" dirty="0" err="1"/>
              <a:t>zachtfruit</a:t>
            </a:r>
            <a:endParaRPr lang="nl-NL" dirty="0"/>
          </a:p>
          <a:p>
            <a:r>
              <a:rPr lang="nl-NL" dirty="0"/>
              <a:t>De vaktaal kent ook de begrippen hardfruit en </a:t>
            </a:r>
            <a:r>
              <a:rPr lang="nl-NL" dirty="0" err="1"/>
              <a:t>zachtfruit</a:t>
            </a:r>
            <a:r>
              <a:rPr lang="nl-NL" dirty="0"/>
              <a:t>. De hardheid van de vrucht vormt hier het onderscheid. Voorbeelden van hardfruit zijn appels en peren, terwijl </a:t>
            </a:r>
            <a:r>
              <a:rPr lang="nl-NL" dirty="0" err="1"/>
              <a:t>kleinfruitproducten</a:t>
            </a:r>
            <a:r>
              <a:rPr lang="nl-NL" dirty="0"/>
              <a:t> zoals pruimen en kersen tot het </a:t>
            </a:r>
            <a:r>
              <a:rPr lang="nl-NL" dirty="0" err="1"/>
              <a:t>zachtfruit</a:t>
            </a:r>
            <a:r>
              <a:rPr lang="nl-NL" dirty="0"/>
              <a:t> gerekend worden.</a:t>
            </a:r>
          </a:p>
          <a:p>
            <a:r>
              <a:rPr lang="nl-NL" dirty="0"/>
              <a:t>Zomerrassen, herfstrassen en bewaarrassen</a:t>
            </a:r>
          </a:p>
          <a:p>
            <a:r>
              <a:rPr lang="nl-NL" dirty="0"/>
              <a:t>Op grond van de rijping worden rassen ook ingedeeld in:</a:t>
            </a:r>
          </a:p>
          <a:p>
            <a:r>
              <a:rPr lang="nl-NL" dirty="0"/>
              <a:t>–	zomerrassen: James Grieve;</a:t>
            </a:r>
          </a:p>
          <a:p>
            <a:r>
              <a:rPr lang="nl-NL" dirty="0"/>
              <a:t>–	herfstrassen: </a:t>
            </a:r>
            <a:r>
              <a:rPr lang="nl-NL" dirty="0" err="1"/>
              <a:t>Alkmene</a:t>
            </a:r>
            <a:r>
              <a:rPr lang="nl-NL" dirty="0"/>
              <a:t>, </a:t>
            </a:r>
            <a:r>
              <a:rPr lang="nl-NL" dirty="0" err="1"/>
              <a:t>Beurré</a:t>
            </a:r>
            <a:r>
              <a:rPr lang="nl-NL" dirty="0"/>
              <a:t> </a:t>
            </a:r>
            <a:r>
              <a:rPr lang="nl-NL" dirty="0" err="1"/>
              <a:t>Hardy,Delcorf</a:t>
            </a:r>
            <a:r>
              <a:rPr lang="nl-NL" dirty="0"/>
              <a:t> en </a:t>
            </a:r>
            <a:r>
              <a:rPr lang="nl-NL" dirty="0" err="1"/>
              <a:t>Triomphe</a:t>
            </a:r>
            <a:r>
              <a:rPr lang="nl-NL" dirty="0"/>
              <a:t> de </a:t>
            </a:r>
            <a:r>
              <a:rPr lang="nl-NL" dirty="0" err="1"/>
              <a:t>Vienne</a:t>
            </a:r>
            <a:r>
              <a:rPr lang="nl-NL" dirty="0"/>
              <a:t>;</a:t>
            </a:r>
          </a:p>
          <a:p>
            <a:r>
              <a:rPr lang="nl-NL" dirty="0"/>
              <a:t>–	bewaarrassen: </a:t>
            </a:r>
            <a:r>
              <a:rPr lang="nl-NL" dirty="0" err="1"/>
              <a:t>Cox’s</a:t>
            </a:r>
            <a:r>
              <a:rPr lang="nl-NL" dirty="0"/>
              <a:t> Orange </a:t>
            </a:r>
            <a:r>
              <a:rPr lang="nl-NL" dirty="0" err="1"/>
              <a:t>Pippin</a:t>
            </a:r>
            <a:r>
              <a:rPr lang="nl-NL" dirty="0"/>
              <a:t>, </a:t>
            </a:r>
            <a:r>
              <a:rPr lang="nl-NL" dirty="0" err="1"/>
              <a:t>Delblush</a:t>
            </a:r>
            <a:r>
              <a:rPr lang="nl-NL" dirty="0"/>
              <a:t>, Elise, Elstar, Gala, Golden </a:t>
            </a:r>
            <a:r>
              <a:rPr lang="nl-NL" dirty="0" err="1"/>
              <a:t>Delicious</a:t>
            </a:r>
            <a:r>
              <a:rPr lang="nl-NL" dirty="0"/>
              <a:t>, Jonagold, Schone van Boskoop, </a:t>
            </a:r>
            <a:r>
              <a:rPr lang="nl-NL" dirty="0" err="1"/>
              <a:t>Beurré</a:t>
            </a:r>
            <a:r>
              <a:rPr lang="nl-NL" dirty="0"/>
              <a:t> </a:t>
            </a:r>
            <a:r>
              <a:rPr lang="nl-NL" dirty="0" err="1"/>
              <a:t>Alexandre</a:t>
            </a:r>
            <a:r>
              <a:rPr lang="nl-NL" dirty="0"/>
              <a:t> Lucas, Conference en </a:t>
            </a:r>
            <a:r>
              <a:rPr lang="nl-NL" dirty="0" err="1"/>
              <a:t>Doyenné</a:t>
            </a:r>
            <a:r>
              <a:rPr lang="nl-NL" dirty="0"/>
              <a:t> du </a:t>
            </a:r>
            <a:r>
              <a:rPr lang="nl-NL" dirty="0" err="1"/>
              <a:t>Comice</a:t>
            </a:r>
            <a:r>
              <a:rPr lang="nl-NL" dirty="0"/>
              <a:t>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853035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directiekamer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{F8614B87-4742-4AE6-9476-A2172E9EBBC5}tf02900722</Template>
  <TotalTime>1314</TotalTime>
  <Words>503</Words>
  <Application>Microsoft Office PowerPoint</Application>
  <PresentationFormat>Breedbeeld</PresentationFormat>
  <Paragraphs>71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Symbol</vt:lpstr>
      <vt:lpstr>Wingdings 3</vt:lpstr>
      <vt:lpstr>Ion-directiekamer</vt:lpstr>
      <vt:lpstr>Oogsten en verwerken</vt:lpstr>
      <vt:lpstr>Indeling lessen woensdag</vt:lpstr>
      <vt:lpstr>Geschiedenis Fruitteelt</vt:lpstr>
      <vt:lpstr>Fruitteeltgebieden </vt:lpstr>
      <vt:lpstr>Hoofdstuk 2: Sortiment kennis</vt:lpstr>
      <vt:lpstr>Plaats fruitgewas in het plantenrijk </vt:lpstr>
      <vt:lpstr>Indeling van fruitgewassen </vt:lpstr>
      <vt:lpstr>Indeling fruitgewassen deel 2</vt:lpstr>
      <vt:lpstr>Indeling fruitgewassen deel 3</vt:lpstr>
      <vt:lpstr>Praktijkopdracht 1.4  </vt:lpstr>
      <vt:lpstr>Schoolopdracht 2.1</vt:lpstr>
      <vt:lpstr>Schoolopdracht 2.2</vt:lpstr>
      <vt:lpstr>Gewasbescherming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Oogsten en verwerken</dc:title>
  <dc:creator>Gerrit | De Fruitmotor</dc:creator>
  <cp:lastModifiedBy>Gerrit | De Fruitmotor</cp:lastModifiedBy>
  <cp:revision>3</cp:revision>
  <dcterms:created xsi:type="dcterms:W3CDTF">2022-08-15T10:47:37Z</dcterms:created>
  <dcterms:modified xsi:type="dcterms:W3CDTF">2022-08-16T08:46:32Z</dcterms:modified>
</cp:coreProperties>
</file>